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10" r:id="rId3"/>
    <p:sldId id="260" r:id="rId4"/>
    <p:sldId id="296" r:id="rId5"/>
    <p:sldId id="258" r:id="rId6"/>
    <p:sldId id="312" r:id="rId7"/>
    <p:sldId id="322" r:id="rId8"/>
    <p:sldId id="321" r:id="rId9"/>
    <p:sldId id="324" r:id="rId10"/>
    <p:sldId id="316" r:id="rId11"/>
    <p:sldId id="317" r:id="rId12"/>
    <p:sldId id="323" r:id="rId13"/>
    <p:sldId id="325" r:id="rId14"/>
    <p:sldId id="259" r:id="rId15"/>
    <p:sldId id="308" r:id="rId16"/>
    <p:sldId id="268" r:id="rId17"/>
    <p:sldId id="318" r:id="rId18"/>
    <p:sldId id="270" r:id="rId19"/>
    <p:sldId id="314" r:id="rId20"/>
    <p:sldId id="272" r:id="rId21"/>
    <p:sldId id="273" r:id="rId22"/>
    <p:sldId id="289" r:id="rId23"/>
    <p:sldId id="293" r:id="rId24"/>
    <p:sldId id="282" r:id="rId25"/>
    <p:sldId id="320" r:id="rId26"/>
    <p:sldId id="279" r:id="rId27"/>
    <p:sldId id="278" r:id="rId28"/>
    <p:sldId id="283" r:id="rId29"/>
    <p:sldId id="301" r:id="rId30"/>
    <p:sldId id="287" r:id="rId31"/>
    <p:sldId id="290" r:id="rId32"/>
    <p:sldId id="288" r:id="rId33"/>
    <p:sldId id="294" r:id="rId34"/>
    <p:sldId id="303" r:id="rId35"/>
    <p:sldId id="299" r:id="rId36"/>
    <p:sldId id="302" r:id="rId37"/>
    <p:sldId id="327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C1E60-07CE-486B-B9BF-CA64E2424AF2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27B9E-F978-4A03-92A5-2001075DCF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187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27B9E-F978-4A03-92A5-2001075DCF9E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2DA1-B8A1-4EEA-9348-5EA6E5228B0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F82-2F74-43C0-A9D9-A2E614D56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6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2DA1-B8A1-4EEA-9348-5EA6E5228B0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F82-2F74-43C0-A9D9-A2E614D56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45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2DA1-B8A1-4EEA-9348-5EA6E5228B0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F82-2F74-43C0-A9D9-A2E614D56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226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2DA1-B8A1-4EEA-9348-5EA6E5228B0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F82-2F74-43C0-A9D9-A2E614D56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87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2DA1-B8A1-4EEA-9348-5EA6E5228B0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F82-2F74-43C0-A9D9-A2E614D56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92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2DA1-B8A1-4EEA-9348-5EA6E5228B0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F82-2F74-43C0-A9D9-A2E614D56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69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2DA1-B8A1-4EEA-9348-5EA6E5228B0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F82-2F74-43C0-A9D9-A2E614D56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46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2DA1-B8A1-4EEA-9348-5EA6E5228B0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F82-2F74-43C0-A9D9-A2E614D56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51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2DA1-B8A1-4EEA-9348-5EA6E5228B0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F82-2F74-43C0-A9D9-A2E614D56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63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2DA1-B8A1-4EEA-9348-5EA6E5228B0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F82-2F74-43C0-A9D9-A2E614D56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44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2DA1-B8A1-4EEA-9348-5EA6E5228B0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F82-2F74-43C0-A9D9-A2E614D56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75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2DA1-B8A1-4EEA-9348-5EA6E5228B0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00F82-2F74-43C0-A9D9-A2E614D56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26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emf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4" Type="http://schemas.microsoft.com/office/2007/relationships/hdphoto" Target="../media/hdphoto1.wd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221088"/>
            <a:ext cx="5588024" cy="864096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Desequilíbrios orçamentários estaduais: </a:t>
            </a:r>
            <a:r>
              <a:rPr lang="pt-BR" b="1" dirty="0" smtClean="0"/>
              <a:t> </a:t>
            </a:r>
            <a:r>
              <a:rPr lang="pt-BR" sz="3100" b="1" dirty="0" smtClean="0"/>
              <a:t>como resolvê-los</a:t>
            </a:r>
            <a:endParaRPr lang="pt-BR" sz="3100" b="1" dirty="0"/>
          </a:p>
        </p:txBody>
      </p:sp>
      <p:sp>
        <p:nvSpPr>
          <p:cNvPr id="3" name="Subtítul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sz="2000" dirty="0" smtClean="0"/>
              <a:t>Darcy Francisco Carvalho dos Santos</a:t>
            </a:r>
          </a:p>
          <a:p>
            <a:pPr algn="r"/>
            <a:r>
              <a:rPr lang="pt-BR" sz="2000" dirty="0" smtClean="0"/>
              <a:t>abril</a:t>
            </a:r>
            <a:r>
              <a:rPr lang="pt-BR" dirty="0" smtClean="0"/>
              <a:t>/</a:t>
            </a:r>
            <a:r>
              <a:rPr lang="pt-BR" sz="2000" dirty="0" smtClean="0"/>
              <a:t>2018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098" name="Picture 2" descr="Resultado de imagem para balanÃ§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8" b="9028"/>
          <a:stretch>
            <a:fillRect/>
          </a:stretch>
        </p:blipFill>
        <p:spPr bwMode="auto">
          <a:xfrm>
            <a:off x="2987823" y="1124744"/>
            <a:ext cx="364840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1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Brasil – Razão ICMS/PIB, 1995-2012</a:t>
            </a:r>
            <a:endParaRPr lang="pt-BR" sz="3200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65" y="1628800"/>
            <a:ext cx="7486668" cy="4410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8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Estado do RS – Razão ICMS/PIB e ressarcimentos federais (*)/PIB, 1995-2012</a:t>
            </a:r>
            <a:endParaRPr lang="pt-BR" sz="2800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47" y="1600200"/>
            <a:ext cx="717856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3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Carga tributária líquida da União e despesa com a Seguridade Social, 2016</a:t>
            </a:r>
            <a:endParaRPr lang="pt-BR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28" y="1600200"/>
            <a:ext cx="720074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2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Resultado da Seguridade Social, com e sem DRU, 2012-2017 – R$ bilhões correntes.</a:t>
            </a:r>
            <a:endParaRPr lang="pt-BR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361" y="1523409"/>
            <a:ext cx="7302055" cy="4872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5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/>
              <a:t>Dispersão salarial na Segurança Pública com a adoção dos subsídios </a:t>
            </a:r>
            <a:br>
              <a:rPr lang="pt-BR" sz="3200" b="1" dirty="0" smtClean="0"/>
            </a:br>
            <a:r>
              <a:rPr lang="pt-BR" sz="3200" b="1" dirty="0" smtClean="0"/>
              <a:t>(</a:t>
            </a:r>
            <a:r>
              <a:rPr lang="pt-BR" sz="3200" b="1" dirty="0" smtClean="0">
                <a:solidFill>
                  <a:srgbClr val="FF0000"/>
                </a:solidFill>
              </a:rPr>
              <a:t>RS</a:t>
            </a:r>
            <a:r>
              <a:rPr lang="pt-BR" sz="3200" b="1" dirty="0" smtClean="0"/>
              <a:t>)</a:t>
            </a:r>
            <a:endParaRPr lang="pt-BR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47" y="1772816"/>
            <a:ext cx="7061694" cy="4151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10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Razão  folha da  Segurança e da  Educação em dezembro de cada ano, 2010-2017</a:t>
            </a:r>
            <a:endParaRPr lang="pt-BR" sz="3200" b="1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00200"/>
            <a:ext cx="763284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19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Educação: um modelo insustentável</a:t>
            </a:r>
            <a:br>
              <a:rPr lang="pt-BR" sz="2400" b="1" dirty="0" smtClean="0"/>
            </a:br>
            <a:r>
              <a:rPr lang="pt-BR" sz="2400" b="1" dirty="0" smtClean="0"/>
              <a:t>(custo marginal de longo prazo – incremento ao piso)</a:t>
            </a:r>
            <a:r>
              <a:rPr lang="pt-BR" sz="3200" b="1" dirty="0"/>
              <a:t/>
            </a:r>
            <a:br>
              <a:rPr lang="pt-BR" sz="3200" b="1" dirty="0"/>
            </a:br>
            <a:r>
              <a:rPr lang="pt-BR" sz="3200" b="1" dirty="0" smtClean="0"/>
              <a:t>(</a:t>
            </a:r>
            <a:r>
              <a:rPr lang="pt-BR" sz="3200" b="1" dirty="0" smtClean="0">
                <a:solidFill>
                  <a:srgbClr val="FF0000"/>
                </a:solidFill>
              </a:rPr>
              <a:t>RS-BR</a:t>
            </a:r>
            <a:r>
              <a:rPr lang="pt-BR" sz="3200" b="1" dirty="0" smtClean="0"/>
              <a:t>)</a:t>
            </a:r>
            <a:endParaRPr lang="pt-BR" sz="3200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00200"/>
            <a:ext cx="770485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4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57" y="0"/>
            <a:ext cx="7322576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400" b="1" dirty="0" smtClean="0"/>
              <a:t>Gastos previdenciários na Educação</a:t>
            </a:r>
            <a:br>
              <a:rPr lang="pt-BR" sz="2400" b="1" dirty="0" smtClean="0"/>
            </a:br>
            <a:r>
              <a:rPr lang="pt-BR" sz="2400" dirty="0" smtClean="0"/>
              <a:t>Em relativos de base 100,00</a:t>
            </a:r>
            <a:br>
              <a:rPr lang="pt-BR" sz="2400" dirty="0" smtClean="0"/>
            </a:br>
            <a:r>
              <a:rPr lang="pt-BR" sz="2400" b="1" dirty="0" smtClean="0"/>
              <a:t>(</a:t>
            </a:r>
            <a:r>
              <a:rPr lang="pt-BR" sz="2400" b="1" dirty="0" smtClean="0">
                <a:solidFill>
                  <a:srgbClr val="FF0000"/>
                </a:solidFill>
              </a:rPr>
              <a:t>RS-BR</a:t>
            </a:r>
            <a:r>
              <a:rPr lang="pt-BR" sz="2400" dirty="0" smtClean="0"/>
              <a:t>)</a:t>
            </a:r>
            <a:endParaRPr lang="pt-BR" sz="3200" dirty="0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00200"/>
            <a:ext cx="717856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3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b="1" dirty="0" smtClean="0"/>
              <a:t>Anos necessários para igualar  a relação DP/RCL a 60%, nas condições simuladas </a:t>
            </a:r>
            <a:br>
              <a:rPr lang="pt-BR" sz="2800" b="1" dirty="0" smtClean="0"/>
            </a:br>
            <a:r>
              <a:rPr lang="pt-BR" sz="2800" b="1" dirty="0" smtClean="0">
                <a:solidFill>
                  <a:srgbClr val="FF0000"/>
                </a:solidFill>
              </a:rPr>
              <a:t>(RS-BR</a:t>
            </a:r>
            <a:r>
              <a:rPr lang="pt-BR" sz="2800" b="1" dirty="0" smtClean="0"/>
              <a:t>)</a:t>
            </a:r>
            <a:endParaRPr lang="pt-BR" sz="2800" b="1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00200"/>
            <a:ext cx="547260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6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426170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Desp. pessoal desconsiderada pela interpretações da LRF, excedente a 60% dela,  investimentos e déficits, 2000-2015</a:t>
            </a:r>
            <a:br>
              <a:rPr lang="pt-BR" sz="2800" b="1" dirty="0" smtClean="0"/>
            </a:br>
            <a:r>
              <a:rPr lang="pt-BR" sz="2800" b="1" dirty="0" smtClean="0"/>
              <a:t>Em R$ bilhões de 2016 pelo IPCA (médio)</a:t>
            </a:r>
            <a:br>
              <a:rPr lang="pt-BR" sz="2800" b="1" dirty="0" smtClean="0"/>
            </a:br>
            <a:r>
              <a:rPr lang="pt-BR" sz="2800" b="1" dirty="0" smtClean="0"/>
              <a:t>(</a:t>
            </a:r>
            <a:r>
              <a:rPr lang="pt-BR" sz="2800" b="1" dirty="0" smtClean="0">
                <a:solidFill>
                  <a:srgbClr val="FF0000"/>
                </a:solidFill>
              </a:rPr>
              <a:t>RS – LRFE</a:t>
            </a:r>
            <a:r>
              <a:rPr lang="pt-BR" sz="2800" b="1" dirty="0" smtClean="0"/>
              <a:t>)</a:t>
            </a:r>
            <a:br>
              <a:rPr lang="pt-BR" sz="2800" b="1" dirty="0" smtClean="0"/>
            </a:br>
            <a:endParaRPr lang="pt-BR" sz="2800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840760" cy="4418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760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Crescimento do ICMS, da RCL, do PIB-BR e PIB-RS, 2003-2014 </a:t>
            </a:r>
            <a:endParaRPr lang="pt-BR" sz="3200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15" y="1765998"/>
            <a:ext cx="7786951" cy="3751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84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6818521" cy="666848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/>
              <a:t>Inequação orçamentária do Estado	</a:t>
            </a:r>
            <a:br>
              <a:rPr lang="pt-BR" sz="3200" b="1" dirty="0" smtClean="0"/>
            </a:br>
            <a:r>
              <a:rPr lang="pt-BR" sz="3200" b="1" dirty="0" smtClean="0"/>
              <a:t>(</a:t>
            </a:r>
            <a:r>
              <a:rPr lang="pt-BR" sz="3200" b="1" dirty="0" smtClean="0">
                <a:solidFill>
                  <a:srgbClr val="FF0000"/>
                </a:solidFill>
              </a:rPr>
              <a:t>RS, Poderes</a:t>
            </a:r>
            <a:r>
              <a:rPr lang="pt-BR" sz="3200" b="1" dirty="0" smtClean="0"/>
              <a:t>)</a:t>
            </a:r>
            <a:br>
              <a:rPr lang="pt-BR" sz="3200" b="1" dirty="0" smtClean="0"/>
            </a:b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0912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DF = 62,3</a:t>
            </a:r>
          </a:p>
          <a:p>
            <a:r>
              <a:rPr lang="pt-BR" dirty="0" smtClean="0"/>
              <a:t>Vinculações (v) = 0,502</a:t>
            </a:r>
          </a:p>
          <a:p>
            <a:r>
              <a:rPr lang="pt-BR" dirty="0" smtClean="0"/>
              <a:t>RO = DF + v RO</a:t>
            </a:r>
          </a:p>
          <a:p>
            <a:r>
              <a:rPr lang="pt-BR" dirty="0" smtClean="0"/>
              <a:t>RO = DF/(1-v)</a:t>
            </a:r>
          </a:p>
          <a:p>
            <a:r>
              <a:rPr lang="pt-BR" dirty="0" smtClean="0"/>
              <a:t>RO = 62,3/(1-0,502)</a:t>
            </a:r>
          </a:p>
          <a:p>
            <a:r>
              <a:rPr lang="pt-BR" b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RO = 62,3/0,498 = 125,1</a:t>
            </a:r>
          </a:p>
          <a:p>
            <a:r>
              <a:rPr lang="pt-BR" dirty="0" smtClean="0"/>
              <a:t>Para cumprir todas as vinculações, com esse nível de despesa fixa, a receita corrente  precisa crescer 25,1%.</a:t>
            </a:r>
          </a:p>
          <a:p>
            <a:r>
              <a:rPr lang="pt-BR" sz="1900" dirty="0" smtClean="0"/>
              <a:t>(</a:t>
            </a:r>
            <a:r>
              <a:rPr lang="pt-BR" sz="1900" dirty="0" err="1" smtClean="0"/>
              <a:t>Localiz</a:t>
            </a:r>
            <a:r>
              <a:rPr lang="pt-BR" sz="1900" dirty="0" smtClean="0"/>
              <a:t>.: Inequações estaduais/</a:t>
            </a:r>
            <a:r>
              <a:rPr lang="pt-BR" sz="1900" dirty="0" err="1" smtClean="0"/>
              <a:t>ineq.orçam</a:t>
            </a:r>
            <a:r>
              <a:rPr lang="pt-BR" sz="1900" dirty="0" smtClean="0"/>
              <a:t>./B-44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65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Inequação orçamentária do Estado</a:t>
            </a:r>
            <a:endParaRPr lang="pt-BR" sz="32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48" y="1535323"/>
            <a:ext cx="7012304" cy="465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46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Serviço da dívida com o acordo de junho/2016 (LC 148/2014) (</a:t>
            </a:r>
            <a:r>
              <a:rPr lang="pt-BR" sz="3200" b="1" dirty="0" smtClean="0">
                <a:solidFill>
                  <a:srgbClr val="FF0000"/>
                </a:solidFill>
              </a:rPr>
              <a:t>RS</a:t>
            </a:r>
            <a:r>
              <a:rPr lang="pt-BR" sz="3200" b="1" dirty="0" smtClean="0"/>
              <a:t>)</a:t>
            </a:r>
            <a:endParaRPr lang="pt-BR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5"/>
            <a:ext cx="7561536" cy="422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8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/>
              <a:t>Despesa líquida com previdência e resultado previdenciário, 2004-2018/RCL</a:t>
            </a:r>
            <a:br>
              <a:rPr lang="pt-BR" sz="3200" b="1" dirty="0" smtClean="0"/>
            </a:br>
            <a:r>
              <a:rPr lang="pt-BR" sz="3200" b="1" dirty="0" smtClean="0"/>
              <a:t>(</a:t>
            </a:r>
            <a:r>
              <a:rPr lang="pt-BR" sz="3200" b="1" dirty="0" smtClean="0">
                <a:solidFill>
                  <a:srgbClr val="FF0000"/>
                </a:solidFill>
              </a:rPr>
              <a:t>RS-BR</a:t>
            </a:r>
            <a:r>
              <a:rPr lang="pt-BR" sz="3200" b="1" dirty="0" smtClean="0"/>
              <a:t>)</a:t>
            </a:r>
            <a:endParaRPr lang="pt-BR" sz="3200" b="1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34" y="1811626"/>
            <a:ext cx="7901131" cy="4103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1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Desequilíbrios previdenciários</a:t>
            </a:r>
            <a:br>
              <a:rPr lang="pt-BR" sz="3200" b="1" dirty="0" smtClean="0"/>
            </a:br>
            <a:r>
              <a:rPr lang="pt-BR" sz="3200" b="1" dirty="0" smtClean="0"/>
              <a:t>Regime de repartição simples: 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3900" b="1" dirty="0" smtClean="0"/>
              <a:t>‘</a:t>
            </a:r>
            <a:r>
              <a:rPr lang="pt-BR" sz="3900" b="1" dirty="0" err="1" smtClean="0"/>
              <a:t>c.N</a:t>
            </a:r>
            <a:r>
              <a:rPr lang="pt-BR" sz="3900" b="1" dirty="0" smtClean="0"/>
              <a:t>  = </a:t>
            </a:r>
            <a:r>
              <a:rPr lang="pt-BR" sz="3900" b="1" dirty="0" err="1" smtClean="0"/>
              <a:t>a.B</a:t>
            </a:r>
            <a:r>
              <a:rPr lang="pt-BR" sz="3900" b="1" dirty="0" smtClean="0"/>
              <a:t> </a:t>
            </a:r>
          </a:p>
          <a:p>
            <a:r>
              <a:rPr lang="pt-BR" sz="2600" b="1" dirty="0" smtClean="0"/>
              <a:t>Onde: </a:t>
            </a:r>
          </a:p>
          <a:p>
            <a:r>
              <a:rPr lang="pt-BR" sz="2600" dirty="0" smtClean="0"/>
              <a:t> c = alíquota de contribuição</a:t>
            </a:r>
          </a:p>
          <a:p>
            <a:r>
              <a:rPr lang="pt-BR" sz="2600" dirty="0" smtClean="0"/>
              <a:t>N = contribuintes do sistema</a:t>
            </a:r>
          </a:p>
          <a:p>
            <a:r>
              <a:rPr lang="pt-BR" sz="2600" dirty="0" smtClean="0"/>
              <a:t>a = taxa de reposição = benefício/última remuneração.</a:t>
            </a:r>
          </a:p>
          <a:p>
            <a:r>
              <a:rPr lang="pt-BR" sz="2600" dirty="0" smtClean="0"/>
              <a:t>B = Beneficiários do sistema. </a:t>
            </a:r>
          </a:p>
          <a:p>
            <a:r>
              <a:rPr lang="pt-BR" sz="2600" dirty="0" smtClean="0"/>
              <a:t>=============================================</a:t>
            </a:r>
          </a:p>
          <a:p>
            <a:r>
              <a:rPr lang="pt-BR" sz="2600" dirty="0" smtClean="0"/>
              <a:t>Alíquota total = 14%x3 = 42%</a:t>
            </a:r>
          </a:p>
          <a:p>
            <a:r>
              <a:rPr lang="pt-BR" sz="2600" dirty="0" smtClean="0"/>
              <a:t>Para manter o equilíbrio: 1,5*/0,42 = 3,6 contribuintes.</a:t>
            </a:r>
          </a:p>
          <a:p>
            <a:r>
              <a:rPr lang="pt-BR" sz="2600" dirty="0" smtClean="0"/>
              <a:t>Há 0,75 para 1, portanto 4,8 menos que o necessário.</a:t>
            </a:r>
          </a:p>
          <a:p>
            <a:endParaRPr lang="pt-BR" sz="2600" dirty="0"/>
          </a:p>
          <a:p>
            <a:r>
              <a:rPr lang="pt-BR" sz="2400" dirty="0" smtClean="0"/>
              <a:t>(*) Salário médio do período, em relativos.</a:t>
            </a:r>
          </a:p>
          <a:p>
            <a:r>
              <a:rPr lang="pt-BR" sz="2300" b="1" dirty="0" smtClean="0">
                <a:solidFill>
                  <a:srgbClr val="00B050"/>
                </a:solidFill>
              </a:rPr>
              <a:t>ALTERNATIVAS: AUMENTO IDADES MÍNIMAS E REDUÇÃO DA TAXA REPOSIÇÃO</a:t>
            </a:r>
            <a:r>
              <a:rPr lang="pt-BR" sz="2300" dirty="0" smtClean="0"/>
              <a:t>.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122424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Planos de benefício</a:t>
            </a:r>
            <a:endParaRPr lang="pt-BR" sz="3200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Benefício definido</a:t>
            </a:r>
            <a:r>
              <a:rPr lang="pt-BR" dirty="0"/>
              <a:t>:  Os valores a serem recebidos pelos participantes são previamente definidos e estão garantidos pelo empregador.</a:t>
            </a:r>
          </a:p>
          <a:p>
            <a:r>
              <a:rPr lang="pt-BR" b="1" dirty="0"/>
              <a:t>Contribuição definida</a:t>
            </a:r>
            <a:r>
              <a:rPr lang="pt-BR" dirty="0"/>
              <a:t>: Os valores a serem recebidos estão limitados pela contribuições feitas. </a:t>
            </a:r>
            <a:r>
              <a:rPr lang="pt-BR" dirty="0" smtClean="0"/>
              <a:t>Desaparece a obrigação do empregador.</a:t>
            </a:r>
            <a:endParaRPr lang="pt-BR" dirty="0"/>
          </a:p>
          <a:p>
            <a:r>
              <a:rPr lang="pt-BR" b="1" dirty="0"/>
              <a:t>Obs</a:t>
            </a:r>
            <a:r>
              <a:rPr lang="pt-BR" dirty="0"/>
              <a:t>.: Adotado na previdência </a:t>
            </a:r>
            <a:r>
              <a:rPr lang="pt-BR" dirty="0" smtClean="0"/>
              <a:t>complementar. Mas serve para pensar a previdência em geral.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082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Regimes de capitalização</a:t>
            </a:r>
            <a:r>
              <a:rPr lang="pt-BR" sz="3200" b="1" dirty="0"/>
              <a:t/>
            </a:r>
            <a:br>
              <a:rPr lang="pt-BR" sz="3200" b="1" dirty="0"/>
            </a:br>
            <a:r>
              <a:rPr lang="pt-BR" sz="3200" b="1" dirty="0" smtClean="0"/>
              <a:t>(Fundos: Previdenciário e complementar) 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99" y="1628800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FUNDOPREV</a:t>
            </a:r>
          </a:p>
          <a:p>
            <a:pPr marL="357188" indent="0">
              <a:buNone/>
            </a:pPr>
            <a:r>
              <a:rPr lang="pt-BR" sz="2800" dirty="0" smtClean="0"/>
              <a:t>FUNDOPREV MILITAR E FUNDOPREV CIVIL (18/07/2011). Regime de capitalização</a:t>
            </a:r>
            <a:r>
              <a:rPr lang="pt-BR" sz="2800" dirty="0" smtClean="0">
                <a:solidFill>
                  <a:srgbClr val="FF0000"/>
                </a:solidFill>
              </a:rPr>
              <a:t>/ </a:t>
            </a:r>
            <a:r>
              <a:rPr lang="pt-BR" sz="2800" b="1" dirty="0" smtClean="0">
                <a:solidFill>
                  <a:srgbClr val="FF0000"/>
                </a:solidFill>
              </a:rPr>
              <a:t>benefício definido</a:t>
            </a:r>
            <a:r>
              <a:rPr lang="pt-BR" sz="2800" dirty="0" smtClean="0"/>
              <a:t>. </a:t>
            </a:r>
          </a:p>
          <a:p>
            <a:r>
              <a:rPr lang="pt-BR" sz="2800" b="1" dirty="0" smtClean="0"/>
              <a:t>REGIME DE PREVIDÊNCIA COMPLEMENTAR (</a:t>
            </a:r>
            <a:r>
              <a:rPr lang="pt-BR" sz="2800" dirty="0" smtClean="0"/>
              <a:t>15/10/2015)  parcela excedente ao teto do Regime Geral/ igual contribuição do servidor e do Estado (7,5%), facultativa/</a:t>
            </a:r>
            <a:r>
              <a:rPr lang="pt-BR" sz="2800" b="1" dirty="0" smtClean="0"/>
              <a:t> em </a:t>
            </a:r>
            <a:r>
              <a:rPr lang="pt-BR" sz="2800" b="1" dirty="0" smtClean="0">
                <a:solidFill>
                  <a:srgbClr val="FF0000"/>
                </a:solidFill>
              </a:rPr>
              <a:t>contribuição definida</a:t>
            </a:r>
            <a:r>
              <a:rPr lang="pt-BR" sz="2800" b="1" dirty="0" smtClean="0"/>
              <a:t>.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98558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Desequilíbrios duradouros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b="1" dirty="0" smtClean="0"/>
              <a:t>O Estado continua com a obrigação de complementar os benefícios (definidos na lei):</a:t>
            </a:r>
          </a:p>
          <a:p>
            <a:pPr lvl="1"/>
            <a:r>
              <a:rPr lang="pt-BR" sz="2400" dirty="0" smtClean="0"/>
              <a:t>Os que ingressaram antes de 31/12/2003: integralidade e paridade (condições), para a maioria,   ou a média.</a:t>
            </a:r>
          </a:p>
          <a:p>
            <a:pPr lvl="1"/>
            <a:r>
              <a:rPr lang="pt-BR" sz="2400" dirty="0" smtClean="0"/>
              <a:t>Os que ingressaram a partir de 01/01/2004: a média, exceto a Segurança Pública que mantém integralidade e paridade.</a:t>
            </a:r>
          </a:p>
          <a:p>
            <a:pPr lvl="1"/>
            <a:r>
              <a:rPr lang="pt-BR" sz="2400" dirty="0" smtClean="0"/>
              <a:t>os que </a:t>
            </a:r>
            <a:r>
              <a:rPr lang="pt-BR" sz="2400" dirty="0" err="1" smtClean="0"/>
              <a:t>igressaram</a:t>
            </a:r>
            <a:r>
              <a:rPr lang="pt-BR" sz="2400" dirty="0" smtClean="0"/>
              <a:t> a partir de 18/07/2011 e 15/10/2015, na parcela inferior ao teto do INSS (5.531.31), a média.</a:t>
            </a:r>
          </a:p>
          <a:p>
            <a:r>
              <a:rPr lang="pt-BR" sz="2400" dirty="0" smtClean="0"/>
              <a:t>Em 2015 havia 160 mil servidores (-18 mil professores contratados). Integralidade ou a média. </a:t>
            </a:r>
          </a:p>
          <a:p>
            <a:pPr lvl="1"/>
            <a:r>
              <a:rPr lang="pt-BR" sz="2400" dirty="0" smtClean="0"/>
              <a:t>Idade mínima ( sem exigência, 50 , 55 e 60 anos</a:t>
            </a:r>
            <a:r>
              <a:rPr lang="pt-BR" sz="2000" dirty="0" smtClean="0"/>
              <a:t>).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893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Contribuições vigente e necessárias num regime de capitalização,  com as atuais idades mínimas para aposentadoria (</a:t>
            </a:r>
            <a:r>
              <a:rPr lang="pt-BR" sz="2800" b="1" dirty="0" err="1" smtClean="0"/>
              <a:t>tx.juros</a:t>
            </a:r>
            <a:r>
              <a:rPr lang="pt-BR" sz="2800" b="1" dirty="0" smtClean="0"/>
              <a:t> 3% aa.)</a:t>
            </a:r>
            <a:endParaRPr lang="pt-BR" sz="28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99" y="1628800"/>
            <a:ext cx="7509726" cy="409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07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97" y="4105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Taxa anual  Selic real, 2007-2016</a:t>
            </a:r>
            <a:endParaRPr lang="pt-BR" sz="32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51649"/>
            <a:ext cx="7848871" cy="477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9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Fatores que contribuíram para o grande crescimento da arrecadação nos últimos anos</a:t>
            </a:r>
            <a:endParaRPr lang="pt-BR" sz="32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 smtClean="0"/>
          </a:p>
          <a:p>
            <a:pPr lvl="0"/>
            <a:r>
              <a:rPr lang="pt-BR" dirty="0" smtClean="0"/>
              <a:t>“Boom </a:t>
            </a:r>
            <a:r>
              <a:rPr lang="pt-BR" dirty="0"/>
              <a:t>das commodities”</a:t>
            </a:r>
            <a:endParaRPr lang="pt-BR" b="1" dirty="0"/>
          </a:p>
          <a:p>
            <a:pPr lvl="0"/>
            <a:r>
              <a:rPr lang="pt-BR" dirty="0"/>
              <a:t>Substituição tributária no </a:t>
            </a:r>
            <a:r>
              <a:rPr lang="pt-BR" dirty="0" smtClean="0"/>
              <a:t>ICMS (dobrou a parcela arrecadada sob essa modalidade)</a:t>
            </a:r>
            <a:endParaRPr lang="pt-BR" b="1" dirty="0"/>
          </a:p>
          <a:p>
            <a:r>
              <a:rPr lang="pt-BR" dirty="0" smtClean="0"/>
              <a:t>Aumento </a:t>
            </a:r>
            <a:r>
              <a:rPr lang="pt-BR" dirty="0"/>
              <a:t>das alíquotas do ICMS em 2005 E 2006.</a:t>
            </a:r>
          </a:p>
        </p:txBody>
      </p:sp>
    </p:spTree>
    <p:extLst>
      <p:ext uri="{BB962C8B-B14F-4D97-AF65-F5344CB8AC3E}">
        <p14:creationId xmlns:p14="http://schemas.microsoft.com/office/powerpoint/2010/main" val="21726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Parcela excedente ao teto do Regime Geral, às taxas de 3% e 4%  aa., nas condições legais atuais.</a:t>
            </a:r>
            <a:br>
              <a:rPr lang="pt-BR" sz="2800" b="1" dirty="0" smtClean="0"/>
            </a:br>
            <a:r>
              <a:rPr lang="pt-BR" sz="2800" b="1" dirty="0" smtClean="0"/>
              <a:t>Contribuição = (7,5% + 7,5%)</a:t>
            </a:r>
            <a:endParaRPr lang="pt-BR" sz="28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13" y="1844824"/>
            <a:ext cx="7340771" cy="372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23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Fator de desequilíbrio: aposentadorias especiais</a:t>
            </a:r>
            <a:endParaRPr lang="pt-BR" sz="3200" b="1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20" y="1983118"/>
            <a:ext cx="7113559" cy="3760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8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i="1" dirty="0"/>
              <a:t>Thomas </a:t>
            </a:r>
            <a:r>
              <a:rPr lang="pt-BR" sz="3200" i="1" dirty="0" err="1" smtClean="0"/>
              <a:t>Piketty</a:t>
            </a:r>
            <a:r>
              <a:rPr lang="pt-BR" sz="3200" dirty="0" smtClean="0"/>
              <a:t>, em o </a:t>
            </a:r>
            <a:r>
              <a:rPr lang="pt-BR" sz="3200" dirty="0"/>
              <a:t>“</a:t>
            </a:r>
            <a:r>
              <a:rPr lang="pt-BR" sz="3200" i="1" dirty="0"/>
              <a:t>O Capital no século </a:t>
            </a:r>
            <a:r>
              <a:rPr lang="pt-BR" sz="3200" i="1" dirty="0" smtClean="0"/>
              <a:t>XXI”</a:t>
            </a:r>
            <a:r>
              <a:rPr lang="pt-BR" sz="3200" dirty="0" smtClean="0"/>
              <a:t>, p.476:</a:t>
            </a:r>
            <a:endParaRPr lang="pt-BR" sz="3200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i="1" dirty="0"/>
              <a:t>“ Num mundo onde as pessoas vivem até os oitenta e noventa anos, é difícil conservar os mesmos parâmetros escolhidos numa época em que se vivia até os sessenta e setenta anos. Além do mais, o aumento do início da aposentadoria não é só uma maneira de aumentar os recursos disponíveis para os assalariados e os aposentados (o que sempre é bom,  tendo em vista o fraco crescimento). Corresponde também a uma necessidade de realização  individual no trabalho ...”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36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Regime de capitalização: uma troca de 6 por meia dúzia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t-BR" dirty="0" smtClean="0"/>
              <a:t>Com o regime de capitalização foi mantido o </a:t>
            </a:r>
            <a:r>
              <a:rPr lang="pt-BR" dirty="0"/>
              <a:t>regime de </a:t>
            </a:r>
            <a:r>
              <a:rPr lang="pt-BR" b="1" dirty="0"/>
              <a:t>benefício definido</a:t>
            </a:r>
            <a:r>
              <a:rPr lang="pt-BR" dirty="0"/>
              <a:t>;</a:t>
            </a:r>
            <a:endParaRPr lang="pt-BR" b="1" dirty="0"/>
          </a:p>
          <a:p>
            <a:pPr lvl="0"/>
            <a:r>
              <a:rPr lang="pt-BR" dirty="0" smtClean="0"/>
              <a:t>Idades mínimas da maioria dos servidores não permitem o equilíbrio, só com taxas muitos altas. </a:t>
            </a:r>
          </a:p>
          <a:p>
            <a:r>
              <a:rPr lang="pt-BR" dirty="0" smtClean="0"/>
              <a:t>Tudo o que ficar a descoberto será  </a:t>
            </a:r>
            <a:r>
              <a:rPr lang="pt-BR" dirty="0"/>
              <a:t>obrigação do </a:t>
            </a:r>
            <a:r>
              <a:rPr lang="pt-BR" dirty="0" smtClean="0"/>
              <a:t>Estado,  que cresce  </a:t>
            </a:r>
            <a:r>
              <a:rPr lang="pt-BR" dirty="0"/>
              <a:t>pelo aumento da massa de novos servidores e com o crescimento das remunerações, devido às </a:t>
            </a:r>
            <a:r>
              <a:rPr lang="pt-BR" dirty="0" smtClean="0"/>
              <a:t>vantagens </a:t>
            </a:r>
            <a:r>
              <a:rPr lang="pt-BR" dirty="0"/>
              <a:t>funcionais. </a:t>
            </a:r>
            <a:endParaRPr lang="pt-BR" b="1" dirty="0"/>
          </a:p>
          <a:p>
            <a:pPr lvl="0"/>
            <a:r>
              <a:rPr lang="pt-BR" dirty="0" smtClean="0"/>
              <a:t>Dificuldade de manter de </a:t>
            </a:r>
            <a:r>
              <a:rPr lang="pt-BR" dirty="0"/>
              <a:t>forma permanente o recolhimento de uma alíquota de 14% e abrir mão de igual </a:t>
            </a:r>
            <a:r>
              <a:rPr lang="pt-BR" dirty="0" smtClean="0"/>
              <a:t>importância, porque equivale a um reajuste de 28% na folha de pagamentos dos novos.</a:t>
            </a:r>
          </a:p>
          <a:p>
            <a:pPr lvl="0"/>
            <a:r>
              <a:rPr lang="pt-BR" dirty="0" smtClean="0"/>
              <a:t>O </a:t>
            </a:r>
            <a:r>
              <a:rPr lang="pt-BR" dirty="0"/>
              <a:t>Regime de previdência complementar amenizará a situação, </a:t>
            </a:r>
            <a:r>
              <a:rPr lang="pt-BR" dirty="0" smtClean="0"/>
              <a:t>com taxa menor sobre o que exceder o teto do   </a:t>
            </a:r>
            <a:r>
              <a:rPr lang="pt-BR" dirty="0"/>
              <a:t>Regime </a:t>
            </a:r>
            <a:r>
              <a:rPr lang="pt-BR" dirty="0" smtClean="0"/>
              <a:t>Geral (7,5%), mas não evita o crescimento em benefício definido da massa salarial até o teto.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69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Conclusão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 smtClean="0"/>
              <a:t>O Estado não sairá da crise sem um </a:t>
            </a:r>
            <a:r>
              <a:rPr lang="pt-BR" sz="2400" b="1" dirty="0" smtClean="0"/>
              <a:t>projeto de estado</a:t>
            </a:r>
            <a:r>
              <a:rPr lang="pt-BR" sz="2400" dirty="0" smtClean="0"/>
              <a:t>, um planejamento estratégico  de longo prazo,  que envolva todos os Poderes e órgãos especiais, partidos políticos,  sindicatos, associações de classes e toda a sociedade organizada, contando ainda com a colaboração da imprensa. Tudo isso, porque a crise não será vencida sem medidas impopulares. O governo atual deu passos importantes, como a lei de responsabilidade fiscal estadual, regime de previdência complementar, renegociação da dívida, entre outros, mas falta muito por fazer.</a:t>
            </a:r>
          </a:p>
          <a:p>
            <a:r>
              <a:rPr lang="pt-BR" sz="2400" b="1" dirty="0" smtClean="0"/>
              <a:t>No curto prazo precisa aderir ao Regime de Recuperação Fiscal.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70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Algumas sugestões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 smtClean="0"/>
              <a:t>O objetivo  primordial deve ser  o crescimento econômico. Sem ele  não se sai da crise. Mas são necessárias  também outras  medidas, que contribuirão também para  o citado desenvolvimento. </a:t>
            </a:r>
          </a:p>
          <a:p>
            <a:r>
              <a:rPr lang="pt-BR" sz="2400" dirty="0" smtClean="0"/>
              <a:t>São elas:</a:t>
            </a:r>
          </a:p>
          <a:p>
            <a:r>
              <a:rPr lang="pt-BR" sz="2400" dirty="0" smtClean="0"/>
              <a:t> Altos investimos na infraestrutura, com atração de capitais externos,  fazendo margens para investir e  parcerias-público privadas.</a:t>
            </a:r>
          </a:p>
          <a:p>
            <a:r>
              <a:rPr lang="pt-BR" sz="2400" dirty="0" smtClean="0"/>
              <a:t> Melhorar a qualidade da  educação: reforma da previdência, quadros  de pessoal com menor discrepâncias e compra de vagas em escolas particulares.</a:t>
            </a:r>
          </a:p>
          <a:p>
            <a:r>
              <a:rPr lang="pt-BR" sz="2400" dirty="0" smtClean="0"/>
              <a:t> Cumprir as lei de responsabilidade fiscal federal e estadual.</a:t>
            </a:r>
          </a:p>
          <a:p>
            <a:r>
              <a:rPr lang="pt-BR" sz="2400" dirty="0" smtClean="0"/>
              <a:t>Liderar um movimento nacional por uma reforma da previdência, com ênfase nos estados, propondo o aumento das  idades mínimas e modificando as regras das pensões, proibindo acumulações.</a:t>
            </a:r>
          </a:p>
          <a:p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68440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Algumas sugestões – continuação.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Não aumentar e, se possível, reduzir vinculações e indexações.</a:t>
            </a:r>
          </a:p>
          <a:p>
            <a:r>
              <a:rPr lang="pt-BR" dirty="0"/>
              <a:t> Manter a contribuição dos aposentados.</a:t>
            </a:r>
          </a:p>
          <a:p>
            <a:r>
              <a:rPr lang="pt-BR" dirty="0"/>
              <a:t> Reduzir </a:t>
            </a:r>
            <a:r>
              <a:rPr lang="pt-BR" dirty="0" smtClean="0"/>
              <a:t>gradativamente alguns </a:t>
            </a:r>
            <a:r>
              <a:rPr lang="pt-BR" dirty="0"/>
              <a:t>vencimentos iniciais que estão muito altos.</a:t>
            </a:r>
          </a:p>
          <a:p>
            <a:pPr lvl="0"/>
            <a:r>
              <a:rPr lang="pt-BR" dirty="0" smtClean="0"/>
              <a:t>Não </a:t>
            </a:r>
            <a:r>
              <a:rPr lang="pt-BR" dirty="0"/>
              <a:t>conceder aumentos reais de salários</a:t>
            </a:r>
            <a:endParaRPr lang="pt-BR" b="1" dirty="0"/>
          </a:p>
          <a:p>
            <a:pPr lvl="0"/>
            <a:r>
              <a:rPr lang="pt-BR" dirty="0" smtClean="0"/>
              <a:t>Conter o crescimento do custeio, de modo geral.</a:t>
            </a:r>
            <a:endParaRPr lang="pt-BR" b="1" dirty="0" smtClean="0"/>
          </a:p>
          <a:p>
            <a:pPr lvl="0"/>
            <a:r>
              <a:rPr lang="pt-BR" dirty="0" smtClean="0"/>
              <a:t>Propugnar pela alteração dos índices do FPE, que foram alterados para pior.</a:t>
            </a:r>
            <a:endParaRPr lang="pt-BR" b="1" dirty="0" smtClean="0"/>
          </a:p>
          <a:p>
            <a:pPr lvl="0"/>
            <a:r>
              <a:rPr lang="pt-BR" dirty="0" smtClean="0"/>
              <a:t>Rever as desonerações fiscais.</a:t>
            </a:r>
            <a:endParaRPr lang="pt-BR" b="1" dirty="0" smtClean="0"/>
          </a:p>
          <a:p>
            <a:pPr lvl="0"/>
            <a:r>
              <a:rPr lang="pt-BR" dirty="0" smtClean="0"/>
              <a:t>Planejamento estratégico com a participação de todos, conforme referido no início dessas considerações.  </a:t>
            </a:r>
          </a:p>
          <a:p>
            <a:pPr lvl="0"/>
            <a:r>
              <a:rPr lang="pt-BR" b="1" dirty="0" smtClean="0"/>
              <a:t>Mais sugestões: no texto Inequações estaduais do RS. 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943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656184"/>
          </a:xfrm>
        </p:spPr>
        <p:txBody>
          <a:bodyPr/>
          <a:lstStyle/>
          <a:p>
            <a:r>
              <a:rPr lang="pt-BR" b="1" dirty="0" smtClean="0"/>
              <a:t>Obrigado pela atenção!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397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Determinantes do crescimento do PIB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 crescimento da economia, </a:t>
            </a:r>
            <a:r>
              <a:rPr lang="pt-BR" dirty="0" smtClean="0"/>
              <a:t>depende </a:t>
            </a:r>
            <a:r>
              <a:rPr lang="pt-BR" dirty="0"/>
              <a:t>de três </a:t>
            </a:r>
            <a:r>
              <a:rPr lang="pt-BR" dirty="0" smtClean="0"/>
              <a:t>fatores:</a:t>
            </a:r>
            <a:endParaRPr lang="pt-BR" dirty="0"/>
          </a:p>
          <a:p>
            <a:pPr lvl="0"/>
            <a:r>
              <a:rPr lang="pt-BR" dirty="0"/>
              <a:t>taxa de variação da mão de obra;</a:t>
            </a:r>
          </a:p>
          <a:p>
            <a:pPr lvl="0"/>
            <a:r>
              <a:rPr lang="pt-BR" dirty="0"/>
              <a:t>taxa de crescimento do estoque de capital;</a:t>
            </a:r>
          </a:p>
          <a:p>
            <a:pPr lvl="0"/>
            <a:r>
              <a:rPr lang="pt-BR" dirty="0"/>
              <a:t>produtividade, aqui entendida como PTF, produtividade total dos fatores,  não só produtividade do trabalho.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53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População total (PTO) e população  em idade ativa(PIA) do RS, 2000-2030</a:t>
            </a:r>
            <a:endParaRPr lang="pt-BR" sz="2800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9324"/>
            <a:ext cx="7597761" cy="3079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População em ativa e com 60 anos ou mais do RS, 2000-2030</a:t>
            </a:r>
            <a:endParaRPr lang="pt-BR" sz="2800" b="1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401110" cy="365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Taxas de crescimento reais do ICMS e do PIB no RS e no Brasil, 1995-2013</a:t>
            </a:r>
            <a:endParaRPr lang="pt-BR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66388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79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Participação % das transferências  na receita corrente do Tesouro estadual, 1996-2017</a:t>
            </a:r>
            <a:endParaRPr lang="pt-BR" sz="2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6" y="1600200"/>
            <a:ext cx="746822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991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0"/>
            <a:ext cx="701230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FPE – Participação % do RS nos impostos-base (IPI e IR) e nos índices antes de 2015 e após</a:t>
            </a:r>
            <a:endParaRPr lang="pt-BR" sz="32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870" y="1678243"/>
            <a:ext cx="6656259" cy="436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6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4063</TotalTime>
  <Words>1346</Words>
  <Application>Microsoft Office PowerPoint</Application>
  <PresentationFormat>Apresentação na tela (4:3)</PresentationFormat>
  <Paragraphs>139</Paragraphs>
  <Slides>37</Slides>
  <Notes>36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Tema do Office</vt:lpstr>
      <vt:lpstr>Desequilíbrios orçamentários estaduais:  como resolvê-los</vt:lpstr>
      <vt:lpstr>Crescimento do ICMS, da RCL, do PIB-BR e PIB-RS, 2003-2014 </vt:lpstr>
      <vt:lpstr>Fatores que contribuíram para o grande crescimento da arrecadação nos últimos anos</vt:lpstr>
      <vt:lpstr>Determinantes do crescimento do PIB</vt:lpstr>
      <vt:lpstr>População total (PTO) e população  em idade ativa(PIA) do RS, 2000-2030</vt:lpstr>
      <vt:lpstr>População em ativa e com 60 anos ou mais do RS, 2000-2030</vt:lpstr>
      <vt:lpstr>Taxas de crescimento reais do ICMS e do PIB no RS e no Brasil, 1995-2013</vt:lpstr>
      <vt:lpstr>Participação % das transferências  na receita corrente do Tesouro estadual, 1996-2017</vt:lpstr>
      <vt:lpstr>FPE – Participação % do RS nos impostos-base (IPI e IR) e nos índices antes de 2015 e após</vt:lpstr>
      <vt:lpstr>Brasil – Razão ICMS/PIB, 1995-2012</vt:lpstr>
      <vt:lpstr>Estado do RS – Razão ICMS/PIB e ressarcimentos federais (*)/PIB, 1995-2012</vt:lpstr>
      <vt:lpstr>Carga tributária líquida da União e despesa com a Seguridade Social, 2016</vt:lpstr>
      <vt:lpstr>Resultado da Seguridade Social, com e sem DRU, 2012-2017 – R$ bilhões correntes.</vt:lpstr>
      <vt:lpstr>Dispersão salarial na Segurança Pública com a adoção dos subsídios  (RS)</vt:lpstr>
      <vt:lpstr>Razão  folha da  Segurança e da  Educação em dezembro de cada ano, 2010-2017</vt:lpstr>
      <vt:lpstr>Educação: um modelo insustentável (custo marginal de longo prazo – incremento ao piso) (RS-BR)</vt:lpstr>
      <vt:lpstr>Gastos previdenciários na Educação Em relativos de base 100,00 (RS-BR)</vt:lpstr>
      <vt:lpstr>Anos necessários para igualar  a relação DP/RCL a 60%, nas condições simuladas  (RS-BR)</vt:lpstr>
      <vt:lpstr> Desp. pessoal desconsiderada pela interpretações da LRF, excedente a 60% dela,  investimentos e déficits, 2000-2015 Em R$ bilhões de 2016 pelo IPCA (médio) (RS – LRFE) </vt:lpstr>
      <vt:lpstr>Inequação orçamentária do Estado  (RS, Poderes) </vt:lpstr>
      <vt:lpstr>Inequação orçamentária do Estado</vt:lpstr>
      <vt:lpstr>Serviço da dívida com o acordo de junho/2016 (LC 148/2014) (RS)</vt:lpstr>
      <vt:lpstr>Despesa líquida com previdência e resultado previdenciário, 2004-2018/RCL (RS-BR)</vt:lpstr>
      <vt:lpstr>Desequilíbrios previdenciários Regime de repartição simples: </vt:lpstr>
      <vt:lpstr>Planos de benefício</vt:lpstr>
      <vt:lpstr>Regimes de capitalização (Fundos: Previdenciário e complementar) </vt:lpstr>
      <vt:lpstr>Desequilíbrios duradouros</vt:lpstr>
      <vt:lpstr>Contribuições vigente e necessárias num regime de capitalização,  com as atuais idades mínimas para aposentadoria (tx.juros 3% aa.)</vt:lpstr>
      <vt:lpstr>Taxa anual  Selic real, 2007-2016</vt:lpstr>
      <vt:lpstr>Parcela excedente ao teto do Regime Geral, às taxas de 3% e 4%  aa., nas condições legais atuais. Contribuição = (7,5% + 7,5%)</vt:lpstr>
      <vt:lpstr>Fator de desequilíbrio: aposentadorias especiais</vt:lpstr>
      <vt:lpstr>Thomas Piketty, em o “O Capital no século XXI”, p.476:</vt:lpstr>
      <vt:lpstr>Regime de capitalização: uma troca de 6 por meia dúzia</vt:lpstr>
      <vt:lpstr>Conclusão</vt:lpstr>
      <vt:lpstr>Algumas sugestões</vt:lpstr>
      <vt:lpstr>Algumas sugestões – continuação.</vt:lpstr>
      <vt:lpstr>Obrigado pela atenção!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Darcy</dc:creator>
  <cp:lastModifiedBy>Darcy</cp:lastModifiedBy>
  <cp:revision>294</cp:revision>
  <cp:lastPrinted>2018-04-02T11:14:49Z</cp:lastPrinted>
  <dcterms:created xsi:type="dcterms:W3CDTF">2017-11-02T20:52:05Z</dcterms:created>
  <dcterms:modified xsi:type="dcterms:W3CDTF">2018-04-02T15:07:40Z</dcterms:modified>
</cp:coreProperties>
</file>